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4"/>
      <p:italic r:id="rId25"/>
    </p:embeddedFont>
    <p:embeddedFont>
      <p:font typeface="Avenir Black" panose="02000503020000020003" pitchFamily="2" charset="0"/>
      <p:bold r:id="rId26"/>
      <p:italic r:id="rId27"/>
      <p:boldItalic r:id="rId28"/>
    </p:embeddedFont>
    <p:embeddedFont>
      <p:font typeface="Avenir Heavy" panose="02000503020000020003" pitchFamily="2" charset="0"/>
      <p:bold r:id="rId29"/>
      <p:italic r:id="rId30"/>
      <p:boldItalic r:id="rId31"/>
    </p:embeddedFont>
    <p:embeddedFont>
      <p:font typeface="Avenir Medium" panose="02000503020000020003" pitchFamily="2" charset="0"/>
      <p:regular r:id="rId32"/>
      <p:italic r:id="rId33"/>
    </p:embeddedFont>
    <p:embeddedFont>
      <p:font typeface="DM Sans" pitchFamily="2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3"/>
    <p:restoredTop sz="94744"/>
  </p:normalViewPr>
  <p:slideViewPr>
    <p:cSldViewPr snapToGrid="0">
      <p:cViewPr varScale="1">
        <p:scale>
          <a:sx n="154" d="100"/>
          <a:sy n="154" d="100"/>
        </p:scale>
        <p:origin x="105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venir Medium" panose="02000503020000020003" pitchFamily="2" charset="0"/>
        <a:ea typeface="Avenir Medium" panose="02000503020000020003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uunitori.fi/palkat/sahkoasentaj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anjeevan_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e9a0f5a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e9a0f5a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acaba8cdc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acaba8cdc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acaba8cdc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acaba8cdc_0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eacaba8cdc_0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eacaba8cdc_0_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acaba8cdc_0_1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eacaba8cdc_0_16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Lähde</a:t>
            </a:r>
            <a:r>
              <a:rPr lang="en" dirty="0"/>
              <a:t>:</a:t>
            </a:r>
            <a:br>
              <a:rPr lang="en" dirty="0"/>
            </a:br>
            <a:r>
              <a:rPr lang="en" u="sng" dirty="0">
                <a:solidFill>
                  <a:schemeClr val="hlink"/>
                </a:solidFill>
                <a:hlinkClick r:id="rId3"/>
              </a:rPr>
              <a:t>https://duunitori.fi/palkat/sahkoasentaja</a:t>
            </a:r>
            <a:br>
              <a:rPr lang="en" dirty="0"/>
            </a:br>
            <a:br>
              <a:rPr lang="en" dirty="0"/>
            </a:br>
            <a:endParaRPr dirty="0"/>
          </a:p>
        </p:txBody>
      </p:sp>
      <p:sp>
        <p:nvSpPr>
          <p:cNvPr id="205" name="Google Shape;205;g2eacaba8cdc_0_16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venir Medium" panose="02000503020000020003" pitchFamily="2" charset="0"/>
              </a:rPr>
              <a:t>13</a:t>
            </a:fld>
            <a:endParaRPr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b040015c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eb040015c0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5" name="Google Shape;215;g2eb040015c0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venir Medium" panose="02000503020000020003" pitchFamily="2" charset="0"/>
              </a:rPr>
              <a:t>14</a:t>
            </a:fld>
            <a:endParaRPr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08a561fb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f08a561fb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eb040015c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eb040015c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08a561fbf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f08a561fbf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b101048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Linkki videoon: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youtu.be</a:t>
            </a:r>
            <a:r>
              <a:rPr lang="fi-FI" dirty="0"/>
              <a:t>/M-</a:t>
            </a:r>
            <a:r>
              <a:rPr lang="fi-FI" dirty="0" err="1"/>
              <a:t>eEKAVDPTs</a:t>
            </a:r>
            <a:endParaRPr lang="fi-FI" dirty="0"/>
          </a:p>
        </p:txBody>
      </p:sp>
      <p:sp>
        <p:nvSpPr>
          <p:cNvPr id="274" name="Google Shape;274;g2eb101048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b101048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Linkki videoon: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youtu.be</a:t>
            </a:r>
            <a:r>
              <a:rPr lang="fi-FI" dirty="0"/>
              <a:t>/M-</a:t>
            </a:r>
            <a:r>
              <a:rPr lang="fi-FI" dirty="0" err="1"/>
              <a:t>eEKAVDPTs</a:t>
            </a:r>
            <a:endParaRPr lang="fi-FI" dirty="0"/>
          </a:p>
        </p:txBody>
      </p:sp>
      <p:sp>
        <p:nvSpPr>
          <p:cNvPr id="274" name="Google Shape;274;g2eb101048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11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e9a0f5af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29e9a0f5af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eacaba8cdc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eacaba8cdc_0_1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acaba8cd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g2eacaba8cd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acaba8cdc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eacaba8cdc_0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6" name="Google Shape;96;g2eacaba8cdc_0_5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venir Medium" panose="02000503020000020003" pitchFamily="2" charset="0"/>
              </a:rPr>
              <a:t>3</a:t>
            </a:fld>
            <a:endParaRPr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acaba8cdc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2eacaba8cdc_0_4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50" dirty="0">
              <a:solidFill>
                <a:schemeClr val="hlink"/>
              </a:solidFill>
              <a:highlight>
                <a:srgbClr val="FFFFFF"/>
              </a:highlight>
              <a:uFill>
                <a:noFill/>
              </a:uFill>
              <a:latin typeface="Avenir Medium" panose="02000503020000020003" pitchFamily="2" charset="0"/>
              <a:ea typeface="Helvetica Neue"/>
              <a:cs typeface="Helvetica Neue"/>
              <a:sym typeface="Helvetica Neue"/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g2eacaba8cdc_0_4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venir Medium" panose="02000503020000020003" pitchFamily="2" charset="0"/>
              </a:rPr>
              <a:t>4</a:t>
            </a:fld>
            <a:endParaRPr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acaba8cdc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2eacaba8cdc_0_2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g2eacaba8cdc_0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venir Medium" panose="02000503020000020003" pitchFamily="2" charset="0"/>
              </a:rPr>
              <a:t>5</a:t>
            </a:fld>
            <a:endParaRPr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eb040015c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eb040015c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Jos video </a:t>
            </a:r>
            <a:r>
              <a:rPr lang="en" dirty="0" err="1"/>
              <a:t>ei</a:t>
            </a:r>
            <a:r>
              <a:rPr lang="en" dirty="0"/>
              <a:t> </a:t>
            </a:r>
            <a:r>
              <a:rPr lang="en" dirty="0" err="1"/>
              <a:t>lähde</a:t>
            </a:r>
            <a:r>
              <a:rPr lang="en" dirty="0"/>
              <a:t> </a:t>
            </a:r>
            <a:r>
              <a:rPr lang="en" dirty="0" err="1"/>
              <a:t>pyörimään</a:t>
            </a:r>
            <a:r>
              <a:rPr lang="en" dirty="0"/>
              <a:t>, </a:t>
            </a:r>
            <a:r>
              <a:rPr lang="en" dirty="0" err="1"/>
              <a:t>klikkaa</a:t>
            </a:r>
            <a:r>
              <a:rPr lang="en" dirty="0"/>
              <a:t> </a:t>
            </a:r>
            <a:r>
              <a:rPr lang="en" dirty="0" err="1"/>
              <a:t>ylhäältä</a:t>
            </a:r>
            <a:r>
              <a:rPr lang="en" dirty="0"/>
              <a:t> </a:t>
            </a:r>
            <a:r>
              <a:rPr lang="en" dirty="0" err="1"/>
              <a:t>varoituspalkista</a:t>
            </a:r>
            <a:r>
              <a:rPr lang="en" dirty="0"/>
              <a:t> “Ota </a:t>
            </a:r>
            <a:r>
              <a:rPr lang="en" dirty="0" err="1"/>
              <a:t>sisältö</a:t>
            </a:r>
            <a:r>
              <a:rPr lang="en" dirty="0"/>
              <a:t> </a:t>
            </a:r>
            <a:r>
              <a:rPr lang="en" dirty="0" err="1"/>
              <a:t>käyttöön</a:t>
            </a:r>
            <a:r>
              <a:rPr lang="en" dirty="0"/>
              <a:t>.”</a:t>
            </a:r>
            <a:br>
              <a:rPr lang="en" dirty="0"/>
            </a:br>
            <a:r>
              <a:rPr lang="en" dirty="0" err="1"/>
              <a:t>Linkki</a:t>
            </a:r>
            <a:r>
              <a:rPr lang="en" dirty="0"/>
              <a:t> </a:t>
            </a:r>
            <a:r>
              <a:rPr lang="en" dirty="0" err="1"/>
              <a:t>videoon</a:t>
            </a:r>
            <a:r>
              <a:rPr lang="en" dirty="0"/>
              <a:t>: </a:t>
            </a:r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/M9IvnYf53zg?si=ohQRLTkclTDA4OvI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eacaba8cdc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2eacaba8cdc_0_6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g2eacaba8cdc_0_6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venir Medium" panose="02000503020000020003" pitchFamily="2" charset="0"/>
              </a:rPr>
              <a:t>7</a:t>
            </a:fld>
            <a:endParaRPr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b040015c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b040015c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acaba8cdc_0_1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2eacaba8cdc_0_15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g2eacaba8cdc_0_15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venir Medium" panose="02000503020000020003" pitchFamily="2" charset="0"/>
              </a:rPr>
              <a:t>9</a:t>
            </a:fld>
            <a:endParaRPr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 b="0" i="0">
                <a:latin typeface="Avenir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i="0">
                <a:latin typeface="Avenir" panose="02000503020000020003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latin typeface="Avenir" panose="02000503020000020003" pitchFamily="2" charset="0"/>
              </a:defRPr>
            </a:lvl1pPr>
          </a:lstStyle>
          <a:p>
            <a:endParaRPr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 i="0">
                <a:latin typeface="Avenir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venir" panose="02000503020000020003" pitchFamily="2" charset="0"/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venir" panose="02000503020000020003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b="0" i="0">
                <a:latin typeface="Avenir" panose="02000503020000020003" pitchFamily="2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venir Medium" panose="02000503020000020003" pitchFamily="2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FI"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venir Medium" panose="02000503020000020003" pitchFamily="2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FI"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b="0" i="0"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 vieressä 1">
  <p:cSld name="Otsikko ja sisältö vieressä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711201" y="764912"/>
            <a:ext cx="3284700" cy="3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venir" panose="02000503020000020003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4730376" y="818776"/>
            <a:ext cx="3668700" cy="3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 b="0" i="0">
                <a:latin typeface="Avenir" panose="02000503020000020003" pitchFamily="2" charset="0"/>
              </a:defRPr>
            </a:lvl1pPr>
            <a:lvl2pPr marL="914400" lvl="1" indent="-33655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 sz="1700"/>
            </a:lvl2pPr>
            <a:lvl3pPr marL="1371600" lvl="2" indent="-323850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3pPr>
            <a:lvl4pPr marL="1828800" lvl="3" indent="-314325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  <a:defRPr/>
            </a:lvl4pPr>
            <a:lvl5pPr marL="2286000" lvl="4" indent="-314325" algn="l" rtl="0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teksti">
  <p:cSld name="Otsikko ja teksti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764381" y="1140619"/>
            <a:ext cx="7751100" cy="3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>
                <a:latin typeface="Avenir" panose="02000503020000020003" pitchFamily="2" charset="0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venir" panose="02000503020000020003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venir Medium" panose="02000503020000020003" pitchFamily="2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FI" dirty="0"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venir Medium" panose="02000503020000020003" pitchFamily="2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FI" dirty="0"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b="0" i="0"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kaksi palstaa 1 1">
  <p:cSld name="Otsikko ja kaksi palstaa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711200" y="764912"/>
            <a:ext cx="7687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Avenir" panose="02000503020000020003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711200" y="2117375"/>
            <a:ext cx="36687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0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 b="0" i="0">
                <a:latin typeface="Avenir" panose="02000503020000020003" pitchFamily="2" charset="0"/>
              </a:defRPr>
            </a:lvl1pPr>
            <a:lvl2pPr marL="914400" lvl="1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2pPr>
            <a:lvl3pPr marL="1371600" lvl="2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■"/>
              <a:defRPr sz="1450"/>
            </a:lvl3pPr>
            <a:lvl4pPr marL="1828800" lvl="3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/>
            </a:lvl4pPr>
            <a:lvl5pPr marL="2286000" lvl="4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4730300" y="2117375"/>
            <a:ext cx="36687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0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 b="0" i="0">
                <a:latin typeface="Avenir" panose="02000503020000020003" pitchFamily="2" charset="0"/>
              </a:defRPr>
            </a:lvl1pPr>
            <a:lvl2pPr marL="914400" lvl="1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2pPr>
            <a:lvl3pPr marL="1371600" lvl="2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■"/>
              <a:defRPr sz="1450"/>
            </a:lvl3pPr>
            <a:lvl4pPr marL="1828800" lvl="3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/>
            </a:lvl4pPr>
            <a:lvl5pPr marL="2286000" lvl="4" indent="-3206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e5c6e9d6fc11d1e9">
  <p:cSld name="BLANK_e5c6e9d6fc11d1e9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i="0">
                <a:latin typeface="Avenir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venir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venir" panose="02000503020000020003" pitchFamily="2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venir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venir" panose="02000503020000020003" pitchFamily="2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venir" panose="02000503020000020003" pitchFamily="2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venir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Avenir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Avenir" panose="02000503020000020003" pitchFamily="2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>
                <a:latin typeface="Avenir" panose="0200050302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Avenir Medium" panose="02000503020000020003" pitchFamily="2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 i="0">
                <a:latin typeface="Avenir" panose="02000503020000020003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>
                <a:latin typeface="Avenir" panose="02000503020000020003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venir" panose="02000503020000020003" pitchFamily="2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paikka vasen">
  <p:cSld name="SECTION_TITLE_AND_DESCRIPTION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4939500" y="40822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>
                <a:latin typeface="Avenir" panose="02000503020000020003" pitchFamily="2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939500" y="2951258"/>
            <a:ext cx="3837000" cy="5031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Avenir" panose="02000503020000020003" pitchFamily="2" charset="0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0" i="0"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45" name="Google Shape;45;p10"/>
          <p:cNvSpPr>
            <a:spLocks noGrp="1"/>
          </p:cNvSpPr>
          <p:nvPr>
            <p:ph type="pic" idx="3"/>
          </p:nvPr>
        </p:nvSpPr>
        <p:spPr>
          <a:xfrm>
            <a:off x="535225" y="934350"/>
            <a:ext cx="2993700" cy="327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Avenir Medium" panose="02000503020000020003" pitchFamily="2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venir Heavy" panose="02000503020000020003" pitchFamily="2" charset="0"/>
          <a:ea typeface="Avenir Heavy" panose="0200050302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venir Medium" panose="02000503020000020003" pitchFamily="2" charset="0"/>
          <a:ea typeface="Avenir Medium" panose="0200050302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M-eEKAVDPTs?feature=oembed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M9IvnYf53zg?feature=oembed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9"/>
          <p:cNvPicPr preferRelativeResize="0"/>
          <p:nvPr/>
        </p:nvPicPr>
        <p:blipFill rotWithShape="1">
          <a:blip r:embed="rId3">
            <a:alphaModFix/>
          </a:blip>
          <a:srcRect t="15604"/>
          <a:stretch/>
        </p:blipFill>
        <p:spPr>
          <a:xfrm>
            <a:off x="18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1900"/>
            <a:ext cx="9144003" cy="51654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/>
        </p:nvSpPr>
        <p:spPr>
          <a:xfrm>
            <a:off x="635550" y="1551300"/>
            <a:ext cx="78729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4800" b="1">
                <a:solidFill>
                  <a:schemeClr val="lt1"/>
                </a:solidFill>
                <a:latin typeface="Avenir Heavy" panose="02000503020000020003" pitchFamily="2" charset="0"/>
                <a:ea typeface="DM Sans"/>
                <a:cs typeface="DM Sans"/>
                <a:sym typeface="DM Sans"/>
              </a:rPr>
              <a:t>Näkymätön voima X kirjoita yrityksen nimi</a:t>
            </a:r>
          </a:p>
        </p:txBody>
      </p:sp>
      <p:pic>
        <p:nvPicPr>
          <p:cNvPr id="82" name="Google Shape;8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/>
        </p:nvSpPr>
        <p:spPr>
          <a:xfrm>
            <a:off x="635550" y="3169050"/>
            <a:ext cx="79659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700" b="1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kirjoita koulun nimi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700" b="1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kirjoita vierailupäivämäärä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/>
        </p:nvSpPr>
        <p:spPr>
          <a:xfrm>
            <a:off x="503125" y="4098900"/>
            <a:ext cx="21288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Peruskoulu</a:t>
            </a:r>
          </a:p>
        </p:txBody>
      </p:sp>
      <p:sp>
        <p:nvSpPr>
          <p:cNvPr id="179" name="Google Shape;179;p28"/>
          <p:cNvSpPr txBox="1"/>
          <p:nvPr/>
        </p:nvSpPr>
        <p:spPr>
          <a:xfrm>
            <a:off x="3199650" y="1757250"/>
            <a:ext cx="2744700" cy="3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Lukio (3v)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2200">
              <a:solidFill>
                <a:schemeClr val="lt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Ammatillinen koulutus (3 v)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2200">
              <a:solidFill>
                <a:schemeClr val="lt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TUVA (n. 1 v)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Tutkintokoulutukseen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valmentava koulutus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2200">
              <a:solidFill>
                <a:schemeClr val="lt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Telma (1-3 v)</a:t>
            </a:r>
            <a:b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Työhön ja itsenäiseen elämään valmentava koulutus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1000">
              <a:solidFill>
                <a:schemeClr val="lt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6067325" y="238700"/>
            <a:ext cx="2598600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Yliopisto </a:t>
            </a:r>
            <a:b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(3 + 2 v)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2200">
              <a:solidFill>
                <a:schemeClr val="lt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Ammatti-</a:t>
            </a:r>
            <a:b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2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korkeakoulu (3,5 v)</a:t>
            </a:r>
          </a:p>
        </p:txBody>
      </p:sp>
      <p:sp>
        <p:nvSpPr>
          <p:cNvPr id="181" name="Google Shape;181;p28"/>
          <p:cNvSpPr/>
          <p:nvPr/>
        </p:nvSpPr>
        <p:spPr>
          <a:xfrm>
            <a:off x="1389925" y="2917125"/>
            <a:ext cx="1530600" cy="1026900"/>
          </a:xfrm>
          <a:prstGeom prst="bentArrow">
            <a:avLst>
              <a:gd name="adj1" fmla="val 25000"/>
              <a:gd name="adj2" fmla="val 25453"/>
              <a:gd name="adj3" fmla="val 25000"/>
              <a:gd name="adj4" fmla="val 43750"/>
            </a:avLst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>
              <a:latin typeface="Avenir Medium" panose="02000503020000020003" pitchFamily="2" charset="0"/>
              <a:ea typeface="Amiri"/>
              <a:cs typeface="Amiri"/>
              <a:sym typeface="Amiri"/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4500800" y="449525"/>
            <a:ext cx="1530600" cy="1026900"/>
          </a:xfrm>
          <a:prstGeom prst="bentArrow">
            <a:avLst>
              <a:gd name="adj1" fmla="val 25000"/>
              <a:gd name="adj2" fmla="val 25453"/>
              <a:gd name="adj3" fmla="val 25000"/>
              <a:gd name="adj4" fmla="val 43750"/>
            </a:avLst>
          </a:prstGeom>
          <a:noFill/>
          <a:ln w="1905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i-FI">
              <a:latin typeface="Avenir Medium" panose="02000503020000020003" pitchFamily="2" charset="0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711200" y="764900"/>
            <a:ext cx="36687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2"/>
              </a:solidFill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423450" y="1419600"/>
            <a:ext cx="8297100" cy="23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100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Suomessa on </a:t>
            </a:r>
            <a:r>
              <a:rPr lang="fi-FI" sz="5100" b="1" dirty="0">
                <a:solidFill>
                  <a:schemeClr val="lt1"/>
                </a:solidFill>
                <a:latin typeface="Avenir Black" panose="02000503020000020003" pitchFamily="2" charset="0"/>
                <a:ea typeface="DM Sans"/>
                <a:cs typeface="DM Sans"/>
                <a:sym typeface="DM Sans"/>
              </a:rPr>
              <a:t>yli 210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100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sähkö- ja energia-alan koulutusta.</a:t>
            </a:r>
            <a:endParaRPr lang="fi-FI" sz="5600" dirty="0">
              <a:solidFill>
                <a:schemeClr val="lt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711200" y="764900"/>
            <a:ext cx="36687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2"/>
              </a:solidFill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30"/>
          <p:cNvCxnSpPr>
            <a:endCxn id="197" idx="2"/>
          </p:cNvCxnSpPr>
          <p:nvPr/>
        </p:nvCxnSpPr>
        <p:spPr>
          <a:xfrm rot="10800000">
            <a:off x="2120700" y="1067050"/>
            <a:ext cx="1779300" cy="801900"/>
          </a:xfrm>
          <a:prstGeom prst="curvedConnector2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8" name="Google Shape;198;p30"/>
          <p:cNvCxnSpPr>
            <a:endCxn id="199" idx="2"/>
          </p:cNvCxnSpPr>
          <p:nvPr/>
        </p:nvCxnSpPr>
        <p:spPr>
          <a:xfrm rot="10800000" flipH="1">
            <a:off x="5677600" y="2236000"/>
            <a:ext cx="1617300" cy="793800"/>
          </a:xfrm>
          <a:prstGeom prst="curvedConnector2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0" name="Google Shape;200;p30"/>
          <p:cNvCxnSpPr>
            <a:endCxn id="201" idx="2"/>
          </p:cNvCxnSpPr>
          <p:nvPr/>
        </p:nvCxnSpPr>
        <p:spPr>
          <a:xfrm rot="10800000">
            <a:off x="1917600" y="3265325"/>
            <a:ext cx="1385100" cy="738000"/>
          </a:xfrm>
          <a:prstGeom prst="curvedConnector2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7" name="Google Shape;197;p30"/>
          <p:cNvSpPr txBox="1"/>
          <p:nvPr/>
        </p:nvSpPr>
        <p:spPr>
          <a:xfrm>
            <a:off x="632550" y="646750"/>
            <a:ext cx="29763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7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130 ammatillista koulutusta</a:t>
            </a:r>
          </a:p>
        </p:txBody>
      </p:sp>
      <p:sp>
        <p:nvSpPr>
          <p:cNvPr id="199" name="Google Shape;199;p30"/>
          <p:cNvSpPr txBox="1"/>
          <p:nvPr/>
        </p:nvSpPr>
        <p:spPr>
          <a:xfrm>
            <a:off x="5573050" y="1815700"/>
            <a:ext cx="3443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7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74 ammattikorkeakoulutusta</a:t>
            </a:r>
          </a:p>
        </p:txBody>
      </p:sp>
      <p:sp>
        <p:nvSpPr>
          <p:cNvPr id="201" name="Google Shape;201;p30"/>
          <p:cNvSpPr txBox="1"/>
          <p:nvPr/>
        </p:nvSpPr>
        <p:spPr>
          <a:xfrm>
            <a:off x="314100" y="2817425"/>
            <a:ext cx="32070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9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11 yliopistokoulutusta</a:t>
            </a:r>
            <a:endParaRPr lang="fi-FI" sz="190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593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t="5545" b="1018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19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Avenir Medium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465200" y="1246400"/>
            <a:ext cx="70617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Sähköalan keskivertopalkat ovat korkeat:</a:t>
            </a:r>
            <a:b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b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Sähköasentajan (ammatillinen koulutus) keskipalkka on 3 100 €.</a:t>
            </a:r>
            <a:b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b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Sähköinsinöörin (AMK) keskipalkka on 3 900 €.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800" dirty="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Diplomi-insinöörin (yliopisto) keskipalkka on 5 400 €.</a:t>
            </a:r>
          </a:p>
        </p:txBody>
      </p:sp>
      <p:sp>
        <p:nvSpPr>
          <p:cNvPr id="210" name="Google Shape;210;p31"/>
          <p:cNvSpPr txBox="1"/>
          <p:nvPr/>
        </p:nvSpPr>
        <p:spPr>
          <a:xfrm>
            <a:off x="9468293" y="5143500"/>
            <a:ext cx="104460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Avenir Medium" panose="02000503020000020003" pitchFamily="2" charset="0"/>
                <a:ea typeface="Calibri"/>
                <a:cs typeface="Calibri"/>
                <a:sym typeface="Calibri"/>
              </a:rPr>
              <a:t>Kuva: Eva </a:t>
            </a:r>
            <a:r>
              <a:rPr lang="en" sz="900" dirty="0" err="1">
                <a:solidFill>
                  <a:schemeClr val="lt1"/>
                </a:solidFill>
                <a:latin typeface="Avenir Medium" panose="02000503020000020003" pitchFamily="2" charset="0"/>
                <a:ea typeface="Calibri"/>
                <a:cs typeface="Calibri"/>
                <a:sym typeface="Calibri"/>
              </a:rPr>
              <a:t>Mondaca</a:t>
            </a:r>
            <a:endParaRPr sz="900" dirty="0">
              <a:solidFill>
                <a:schemeClr val="lt1"/>
              </a:solidFill>
              <a:latin typeface="Avenir Medium" panose="02000503020000020003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venir Medium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131567" y="4715026"/>
            <a:ext cx="1758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Kuva: Mimicry Hu</a:t>
            </a:r>
            <a:endParaRPr sz="1100" dirty="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4DF8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2" descr="Kuva, joka sisältää kohteen lamppu, valo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79468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 txBox="1"/>
          <p:nvPr/>
        </p:nvSpPr>
        <p:spPr>
          <a:xfrm>
            <a:off x="1386000" y="2121928"/>
            <a:ext cx="6372000" cy="13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700" b="1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Nyt esittäytyy:</a:t>
            </a:r>
            <a:br>
              <a:rPr lang="fi-FI" sz="2700" b="1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2700" b="1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*KIRJOITA TÄHÄN YRITYKSEN NIMI*</a:t>
            </a:r>
            <a:endParaRPr lang="fi-FI" sz="1100" b="1" dirty="0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/>
        </p:nvSpPr>
        <p:spPr>
          <a:xfrm>
            <a:off x="3863400" y="3068000"/>
            <a:ext cx="4878300" cy="230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</p:txBody>
      </p:sp>
      <p:sp>
        <p:nvSpPr>
          <p:cNvPr id="224" name="Google Shape;224;p33"/>
          <p:cNvSpPr txBox="1"/>
          <p:nvPr/>
        </p:nvSpPr>
        <p:spPr>
          <a:xfrm>
            <a:off x="3850800" y="1181196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YRITYKSEN NIMI:</a:t>
            </a:r>
          </a:p>
        </p:txBody>
      </p:sp>
      <p:cxnSp>
        <p:nvCxnSpPr>
          <p:cNvPr id="225" name="Google Shape;225;p33"/>
          <p:cNvCxnSpPr/>
          <p:nvPr/>
        </p:nvCxnSpPr>
        <p:spPr>
          <a:xfrm>
            <a:off x="3561719" y="1153425"/>
            <a:ext cx="9000" cy="32919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33"/>
          <p:cNvSpPr>
            <a:spLocks noGrp="1"/>
          </p:cNvSpPr>
          <p:nvPr>
            <p:ph type="pic" idx="2"/>
          </p:nvPr>
        </p:nvSpPr>
        <p:spPr>
          <a:xfrm>
            <a:off x="255900" y="1152825"/>
            <a:ext cx="2993700" cy="32748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227" name="Google Shape;227;p33"/>
          <p:cNvSpPr txBox="1"/>
          <p:nvPr/>
        </p:nvSpPr>
        <p:spPr>
          <a:xfrm>
            <a:off x="257907" y="3640975"/>
            <a:ext cx="2801100" cy="67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 dirty="0"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Yrityksen logo tai muu kuva (poista tämä tekstiruutu kuvan lisäämisen jälkeen)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300" dirty="0">
              <a:latin typeface="Avenir" panose="02000503020000020003" pitchFamily="2" charset="0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3850800" y="1739500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PAIKKAKUNTA: </a:t>
            </a:r>
          </a:p>
        </p:txBody>
      </p:sp>
      <p:sp>
        <p:nvSpPr>
          <p:cNvPr id="229" name="Google Shape;229;p33"/>
          <p:cNvSpPr txBox="1"/>
          <p:nvPr/>
        </p:nvSpPr>
        <p:spPr>
          <a:xfrm>
            <a:off x="3850800" y="2307567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HENKILÖSTÖMÄÄRÄ:</a:t>
            </a:r>
          </a:p>
        </p:txBody>
      </p:sp>
      <p:sp>
        <p:nvSpPr>
          <p:cNvPr id="230" name="Google Shape;230;p33"/>
          <p:cNvSpPr txBox="1"/>
          <p:nvPr/>
        </p:nvSpPr>
        <p:spPr>
          <a:xfrm>
            <a:off x="3850800" y="2824475"/>
            <a:ext cx="1509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MITÄ TEEMME?</a:t>
            </a:r>
          </a:p>
        </p:txBody>
      </p:sp>
      <p:sp>
        <p:nvSpPr>
          <p:cNvPr id="231" name="Google Shape;231;p33"/>
          <p:cNvSpPr txBox="1"/>
          <p:nvPr/>
        </p:nvSpPr>
        <p:spPr>
          <a:xfrm>
            <a:off x="124325" y="90029"/>
            <a:ext cx="55836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Yrityksen ABC</a:t>
            </a:r>
          </a:p>
        </p:txBody>
      </p:sp>
      <p:cxnSp>
        <p:nvCxnSpPr>
          <p:cNvPr id="232" name="Google Shape;232;p33"/>
          <p:cNvCxnSpPr/>
          <p:nvPr/>
        </p:nvCxnSpPr>
        <p:spPr>
          <a:xfrm>
            <a:off x="3863400" y="1390867"/>
            <a:ext cx="48783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33"/>
          <p:cNvCxnSpPr/>
          <p:nvPr/>
        </p:nvCxnSpPr>
        <p:spPr>
          <a:xfrm>
            <a:off x="3863400" y="1942821"/>
            <a:ext cx="48783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3"/>
          <p:cNvCxnSpPr/>
          <p:nvPr/>
        </p:nvCxnSpPr>
        <p:spPr>
          <a:xfrm>
            <a:off x="3863400" y="2522340"/>
            <a:ext cx="48783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" name="Google Shape;235;p33"/>
          <p:cNvSpPr txBox="1"/>
          <p:nvPr/>
        </p:nvSpPr>
        <p:spPr>
          <a:xfrm>
            <a:off x="5474700" y="1134996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</p:txBody>
      </p:sp>
      <p:sp>
        <p:nvSpPr>
          <p:cNvPr id="236" name="Google Shape;236;p33"/>
          <p:cNvSpPr txBox="1"/>
          <p:nvPr/>
        </p:nvSpPr>
        <p:spPr>
          <a:xfrm>
            <a:off x="5474700" y="1693300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</p:txBody>
      </p:sp>
      <p:sp>
        <p:nvSpPr>
          <p:cNvPr id="237" name="Google Shape;237;p33"/>
          <p:cNvSpPr txBox="1"/>
          <p:nvPr/>
        </p:nvSpPr>
        <p:spPr>
          <a:xfrm>
            <a:off x="5474700" y="2261367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/>
          <p:nvPr/>
        </p:nvSpPr>
        <p:spPr>
          <a:xfrm>
            <a:off x="8491200" y="237175"/>
            <a:ext cx="420300" cy="4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 Medium" panose="02000503020000020003" pitchFamily="2" charset="0"/>
              <a:ea typeface="Amiri"/>
              <a:cs typeface="Amiri"/>
              <a:sym typeface="Amiri"/>
            </a:endParaRPr>
          </a:p>
        </p:txBody>
      </p:sp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/>
        </p:nvSpPr>
        <p:spPr>
          <a:xfrm>
            <a:off x="124325" y="90022"/>
            <a:ext cx="55836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Teidän vuoro loistaa!</a:t>
            </a:r>
            <a:b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</a:b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Sarjakuva-tehtävä</a:t>
            </a:r>
          </a:p>
        </p:txBody>
      </p:sp>
      <p:sp>
        <p:nvSpPr>
          <p:cNvPr id="245" name="Google Shape;245;p34"/>
          <p:cNvSpPr txBox="1"/>
          <p:nvPr/>
        </p:nvSpPr>
        <p:spPr>
          <a:xfrm>
            <a:off x="572700" y="1290525"/>
            <a:ext cx="3238500" cy="3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Saat oheisen sarjakuvan ja kynän.</a:t>
            </a:r>
            <a:br>
              <a:rPr lang="fi-FI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br>
              <a:rPr lang="fi-FI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1. Piirrä ensimmäiseen kuvaan henkilöille kasvot, hiukset, päähine ja/tai somisteita.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dirty="0">
              <a:solidFill>
                <a:schemeClr val="dk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2. Piirrä toiseen kuvaan kasvot,  hiukset, päähine ja/tai somisteita.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dirty="0">
              <a:solidFill>
                <a:schemeClr val="dk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3. Kirjoita puhekuplaan vastauksesi kysymykseen ”Mikä alassa kiinnostaa?”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dirty="0">
              <a:solidFill>
                <a:schemeClr val="dk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4. Esittele valmis sarjakuvasi vieruskaverille.</a:t>
            </a:r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6600" y="1788663"/>
            <a:ext cx="4824899" cy="225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/>
        </p:nvSpPr>
        <p:spPr>
          <a:xfrm>
            <a:off x="5212275" y="2193317"/>
            <a:ext cx="3529500" cy="69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Tilaa kolme riviä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tähän.</a:t>
            </a:r>
          </a:p>
        </p:txBody>
      </p:sp>
      <p:sp>
        <p:nvSpPr>
          <p:cNvPr id="252" name="Google Shape;252;p35"/>
          <p:cNvSpPr txBox="1"/>
          <p:nvPr/>
        </p:nvSpPr>
        <p:spPr>
          <a:xfrm>
            <a:off x="3443200" y="740634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NIMI:</a:t>
            </a:r>
          </a:p>
        </p:txBody>
      </p:sp>
      <p:cxnSp>
        <p:nvCxnSpPr>
          <p:cNvPr id="253" name="Google Shape;253;p35"/>
          <p:cNvCxnSpPr/>
          <p:nvPr/>
        </p:nvCxnSpPr>
        <p:spPr>
          <a:xfrm>
            <a:off x="3111494" y="712863"/>
            <a:ext cx="0" cy="41448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35"/>
          <p:cNvSpPr>
            <a:spLocks noGrp="1"/>
          </p:cNvSpPr>
          <p:nvPr>
            <p:ph type="pic" idx="2"/>
          </p:nvPr>
        </p:nvSpPr>
        <p:spPr>
          <a:xfrm>
            <a:off x="255900" y="712278"/>
            <a:ext cx="2532900" cy="41448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255" name="Google Shape;255;p35"/>
          <p:cNvSpPr txBox="1"/>
          <p:nvPr/>
        </p:nvSpPr>
        <p:spPr>
          <a:xfrm>
            <a:off x="319400" y="4109021"/>
            <a:ext cx="2460389" cy="61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fi-FI" sz="1300"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Oma kuva! (poista tämä tekstiruutu kuvan lisäämisen jälkeen)</a:t>
            </a:r>
          </a:p>
        </p:txBody>
      </p:sp>
      <p:sp>
        <p:nvSpPr>
          <p:cNvPr id="256" name="Google Shape;256;p35"/>
          <p:cNvSpPr txBox="1"/>
          <p:nvPr/>
        </p:nvSpPr>
        <p:spPr>
          <a:xfrm>
            <a:off x="3443200" y="1222738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TITTELI:</a:t>
            </a:r>
          </a:p>
        </p:txBody>
      </p:sp>
      <p:sp>
        <p:nvSpPr>
          <p:cNvPr id="257" name="Google Shape;257;p35"/>
          <p:cNvSpPr txBox="1"/>
          <p:nvPr/>
        </p:nvSpPr>
        <p:spPr>
          <a:xfrm>
            <a:off x="3443200" y="1714604"/>
            <a:ext cx="2184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TYÖVUODET YRITYKSESSÄ:</a:t>
            </a:r>
          </a:p>
        </p:txBody>
      </p:sp>
      <p:sp>
        <p:nvSpPr>
          <p:cNvPr id="258" name="Google Shape;258;p35"/>
          <p:cNvSpPr txBox="1"/>
          <p:nvPr/>
        </p:nvSpPr>
        <p:spPr>
          <a:xfrm>
            <a:off x="3443200" y="2183167"/>
            <a:ext cx="1509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MITÄ TEEN TYÖKSENI?</a:t>
            </a:r>
          </a:p>
        </p:txBody>
      </p:sp>
      <p:sp>
        <p:nvSpPr>
          <p:cNvPr id="259" name="Google Shape;259;p35"/>
          <p:cNvSpPr txBox="1"/>
          <p:nvPr/>
        </p:nvSpPr>
        <p:spPr>
          <a:xfrm>
            <a:off x="124325" y="90029"/>
            <a:ext cx="55836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Uratarina</a:t>
            </a:r>
          </a:p>
        </p:txBody>
      </p:sp>
      <p:cxnSp>
        <p:nvCxnSpPr>
          <p:cNvPr id="260" name="Google Shape;260;p35"/>
          <p:cNvCxnSpPr/>
          <p:nvPr/>
        </p:nvCxnSpPr>
        <p:spPr>
          <a:xfrm>
            <a:off x="3443200" y="953760"/>
            <a:ext cx="52986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35"/>
          <p:cNvCxnSpPr/>
          <p:nvPr/>
        </p:nvCxnSpPr>
        <p:spPr>
          <a:xfrm>
            <a:off x="3443200" y="1429516"/>
            <a:ext cx="52986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35"/>
          <p:cNvCxnSpPr/>
          <p:nvPr/>
        </p:nvCxnSpPr>
        <p:spPr>
          <a:xfrm>
            <a:off x="3443200" y="1932835"/>
            <a:ext cx="52986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35"/>
          <p:cNvSpPr txBox="1"/>
          <p:nvPr/>
        </p:nvSpPr>
        <p:spPr>
          <a:xfrm>
            <a:off x="4162575" y="694434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</p:txBody>
      </p:sp>
      <p:sp>
        <p:nvSpPr>
          <p:cNvPr id="264" name="Google Shape;264;p35"/>
          <p:cNvSpPr txBox="1"/>
          <p:nvPr/>
        </p:nvSpPr>
        <p:spPr>
          <a:xfrm>
            <a:off x="4162575" y="1176538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</p:txBody>
      </p:sp>
      <p:sp>
        <p:nvSpPr>
          <p:cNvPr id="265" name="Google Shape;265;p35"/>
          <p:cNvSpPr txBox="1"/>
          <p:nvPr/>
        </p:nvSpPr>
        <p:spPr>
          <a:xfrm>
            <a:off x="5212275" y="1668404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</p:txBody>
      </p:sp>
      <p:sp>
        <p:nvSpPr>
          <p:cNvPr id="266" name="Google Shape;266;p35"/>
          <p:cNvSpPr txBox="1"/>
          <p:nvPr/>
        </p:nvSpPr>
        <p:spPr>
          <a:xfrm>
            <a:off x="3443200" y="3158117"/>
            <a:ext cx="1647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MITÄ OLEN OPISKELLUT PERUSKOULUN JÄLKEEN?</a:t>
            </a:r>
          </a:p>
        </p:txBody>
      </p:sp>
      <p:sp>
        <p:nvSpPr>
          <p:cNvPr id="267" name="Google Shape;267;p35"/>
          <p:cNvSpPr txBox="1"/>
          <p:nvPr/>
        </p:nvSpPr>
        <p:spPr>
          <a:xfrm>
            <a:off x="3443200" y="4109021"/>
            <a:ext cx="159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b="1">
                <a:solidFill>
                  <a:schemeClr val="dk1"/>
                </a:solidFill>
                <a:latin typeface="Avenir Heavy" panose="02000503020000020003" pitchFamily="2" charset="0"/>
                <a:ea typeface="DM Sans SemiBold"/>
                <a:cs typeface="DM Sans SemiBold"/>
                <a:sym typeface="DM Sans SemiBold"/>
              </a:rPr>
              <a:t>MILLAINEN ON OLLUT URAPOLKUNI TÄHÄN PISTEESEEN?</a:t>
            </a:r>
          </a:p>
        </p:txBody>
      </p:sp>
      <p:sp>
        <p:nvSpPr>
          <p:cNvPr id="268" name="Google Shape;268;p35"/>
          <p:cNvSpPr txBox="1"/>
          <p:nvPr/>
        </p:nvSpPr>
        <p:spPr>
          <a:xfrm>
            <a:off x="5212275" y="4109025"/>
            <a:ext cx="3529500" cy="69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Tilaa kolme riviä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tähän.</a:t>
            </a:r>
          </a:p>
        </p:txBody>
      </p:sp>
      <p:cxnSp>
        <p:nvCxnSpPr>
          <p:cNvPr id="269" name="Google Shape;269;p35"/>
          <p:cNvCxnSpPr/>
          <p:nvPr/>
        </p:nvCxnSpPr>
        <p:spPr>
          <a:xfrm>
            <a:off x="3443200" y="2936277"/>
            <a:ext cx="52986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35"/>
          <p:cNvCxnSpPr/>
          <p:nvPr/>
        </p:nvCxnSpPr>
        <p:spPr>
          <a:xfrm>
            <a:off x="3443200" y="3892352"/>
            <a:ext cx="52986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" name="Google Shape;271;p35"/>
          <p:cNvSpPr txBox="1"/>
          <p:nvPr/>
        </p:nvSpPr>
        <p:spPr>
          <a:xfrm>
            <a:off x="5212275" y="3142375"/>
            <a:ext cx="3529500" cy="69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Tilaa kolme riviä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Kirjoita tähän.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354925" y="1636650"/>
            <a:ext cx="3318300" cy="1669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Kiinnostaisiko TET-paikka meillä?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3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Katsotaan video, jossa </a:t>
            </a:r>
            <a:r>
              <a:rPr lang="fi-FI" sz="13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Setayesh</a:t>
            </a:r>
            <a:r>
              <a:rPr lang="fi-FI" sz="13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ja Severi ovat </a:t>
            </a:r>
            <a:r>
              <a:rPr lang="fi-FI" sz="13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TET:ssä</a:t>
            </a:r>
            <a:r>
              <a:rPr lang="fi-FI" sz="13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sähkö- ja energia-alan yrityksissä.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3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3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Jos olet TET-paikasta kiinnostunut, niin jää juttelemaan esityksen jälkeen!</a:t>
            </a:r>
            <a:endParaRPr lang="fi-FI" sz="1300" dirty="0">
              <a:solidFill>
                <a:srgbClr val="191919"/>
              </a:solidFill>
              <a:highlight>
                <a:srgbClr val="FFFF00"/>
              </a:highlight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3F6CB6-8222-57F6-D5B5-EC0801FFE5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86086" y="1253499"/>
            <a:ext cx="4131532" cy="24359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TET-harjoittelu sähkö- ja energia-alalla – ”yllättävän kiinnostavaa!”">
            <a:hlinkClick r:id="" action="ppaction://media"/>
            <a:extLst>
              <a:ext uri="{FF2B5EF4-FFF2-40B4-BE49-F238E27FC236}">
                <a16:creationId xmlns:a16="http://schemas.microsoft.com/office/drawing/2014/main" id="{D6DA60EA-0E77-396D-0A19-FC25AACBCD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7289" y="0"/>
            <a:ext cx="87094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5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/>
        </p:nvSpPr>
        <p:spPr>
          <a:xfrm>
            <a:off x="124325" y="90025"/>
            <a:ext cx="35460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 err="1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Mitä</a:t>
            </a:r>
            <a:r>
              <a:rPr lang="en" sz="1300" dirty="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" sz="1300" dirty="0" err="1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vierailu</a:t>
            </a:r>
            <a:r>
              <a:rPr lang="en" sz="1300" dirty="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 </a:t>
            </a:r>
            <a:r>
              <a:rPr lang="en" sz="1300" dirty="0" err="1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sisältää</a:t>
            </a:r>
            <a:r>
              <a:rPr lang="en" sz="1300" dirty="0">
                <a:solidFill>
                  <a:schemeClr val="dk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?</a:t>
            </a:r>
            <a:endParaRPr sz="1300" dirty="0">
              <a:solidFill>
                <a:schemeClr val="dk1"/>
              </a:solidFill>
              <a:latin typeface="Avenir" panose="02000503020000020003" pitchFamily="2" charset="0"/>
              <a:ea typeface="DM Sans Light"/>
              <a:cs typeface="DM Sans Light"/>
              <a:sym typeface="DM Sans Light"/>
            </a:endParaRPr>
          </a:p>
        </p:txBody>
      </p:sp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/>
          <p:nvPr/>
        </p:nvSpPr>
        <p:spPr>
          <a:xfrm>
            <a:off x="412800" y="765772"/>
            <a:ext cx="3318300" cy="3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Mikä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sähkö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- ja </a:t>
            </a: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energia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-ala?</a:t>
            </a:r>
            <a:endParaRPr sz="1600" b="1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📽️ Alan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esittelyvideo</a:t>
            </a:r>
            <a:b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🧑‍🏭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Työnimikkeet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🏫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Koulutuspolku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💰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Keskipalkat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Mistä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yrityksestä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tulen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?</a:t>
            </a:r>
            <a:endParaRPr sz="1600" b="1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📊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Yrityksen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ABC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✏️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Teidän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vuoro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loistaa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🧰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Ketä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meillä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on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töissä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?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Vielä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b="1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loppuun</a:t>
            </a:r>
            <a:r>
              <a:rPr lang="en" sz="1600" b="1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…</a:t>
            </a:r>
            <a:endParaRPr sz="1600" b="1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💡 Hae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meille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TET:iin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!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45720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⚡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Näkymätön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</a:t>
            </a:r>
            <a:r>
              <a:rPr lang="en" sz="1600" dirty="0" err="1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voima</a:t>
            </a:r>
            <a:r>
              <a:rPr lang="en" sz="1600" dirty="0">
                <a:solidFill>
                  <a:srgbClr val="191919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-some!</a:t>
            </a:r>
            <a:endParaRPr sz="1600" dirty="0">
              <a:solidFill>
                <a:srgbClr val="191919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  <p:pic>
        <p:nvPicPr>
          <p:cNvPr id="91" name="Google Shape;91;p20"/>
          <p:cNvPicPr preferRelativeResize="0"/>
          <p:nvPr/>
        </p:nvPicPr>
        <p:blipFill rotWithShape="1">
          <a:blip r:embed="rId4">
            <a:alphaModFix/>
          </a:blip>
          <a:srcRect l="1661" t="11512"/>
          <a:stretch/>
        </p:blipFill>
        <p:spPr>
          <a:xfrm>
            <a:off x="4572000" y="0"/>
            <a:ext cx="4572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 txBox="1"/>
          <p:nvPr/>
        </p:nvSpPr>
        <p:spPr>
          <a:xfrm>
            <a:off x="4794314" y="4711254"/>
            <a:ext cx="36807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none" strike="noStrike" cap="none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Kuva: </a:t>
            </a:r>
            <a:r>
              <a:rPr lang="en" sz="11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Juliana </a:t>
            </a:r>
            <a:r>
              <a:rPr lang="en" sz="1100" dirty="0" err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Tanchak</a:t>
            </a:r>
            <a:endParaRPr sz="1100" dirty="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>
            <a:spLocks noGrp="1"/>
          </p:cNvSpPr>
          <p:nvPr>
            <p:ph type="title"/>
          </p:nvPr>
        </p:nvSpPr>
        <p:spPr>
          <a:xfrm>
            <a:off x="711200" y="764900"/>
            <a:ext cx="36687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2"/>
              </a:solidFill>
            </a:endParaRPr>
          </a:p>
        </p:txBody>
      </p:sp>
      <p:sp>
        <p:nvSpPr>
          <p:cNvPr id="285" name="Google Shape;285;p37"/>
          <p:cNvSpPr txBox="1"/>
          <p:nvPr/>
        </p:nvSpPr>
        <p:spPr>
          <a:xfrm>
            <a:off x="435100" y="747750"/>
            <a:ext cx="59130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Vielä loppuun!</a:t>
            </a:r>
            <a:br>
              <a:rPr lang="fi-FI" sz="2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2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Kutkutteleeko teille nuorille suunnattu sähkö- ja energia-alaan viittaava some-sisältö?</a:t>
            </a:r>
            <a:br>
              <a:rPr lang="fi-FI" sz="2800" dirty="0">
                <a:solidFill>
                  <a:srgbClr val="FF00FF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br>
              <a:rPr lang="fi-FI" sz="2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2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Ota seurantaan </a:t>
            </a:r>
            <a:r>
              <a:rPr lang="fi-FI" sz="2800" dirty="0" err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Tiktokissa</a:t>
            </a:r>
            <a:br>
              <a:rPr lang="fi-FI" sz="2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2800" b="1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@</a:t>
            </a:r>
            <a:r>
              <a:rPr lang="fi-FI" sz="2800" b="1" dirty="0" err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nakymatonvoima</a:t>
            </a:r>
            <a:br>
              <a:rPr lang="fi-FI" sz="20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b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PS. Siellä on myös kisa käynnissä, </a:t>
            </a:r>
            <a:b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voit voittaa </a:t>
            </a:r>
            <a:r>
              <a:rPr lang="fi-FI" sz="1800" dirty="0" err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AirPods</a:t>
            </a:r>
            <a:r>
              <a:rPr lang="fi-FI" sz="18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 Pro -kuulokkeet. 🔊🔊🔊</a:t>
            </a:r>
            <a:endParaRPr lang="fi-FI" sz="2500" dirty="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/>
          <p:nvPr/>
        </p:nvSpPr>
        <p:spPr>
          <a:xfrm>
            <a:off x="8452475" y="157575"/>
            <a:ext cx="534600" cy="534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 Medium" panose="02000503020000020003" pitchFamily="2" charset="0"/>
            </a:endParaRPr>
          </a:p>
        </p:txBody>
      </p:sp>
      <p:pic>
        <p:nvPicPr>
          <p:cNvPr id="291" name="Google Shape;29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/>
        </p:nvSpPr>
        <p:spPr>
          <a:xfrm>
            <a:off x="218925" y="1842125"/>
            <a:ext cx="4668600" cy="13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800" b="1" dirty="0">
                <a:solidFill>
                  <a:schemeClr val="lt1"/>
                </a:solidFill>
                <a:latin typeface="Avenir Black" panose="02000503020000020003" pitchFamily="2" charset="0"/>
                <a:ea typeface="DM Sans"/>
                <a:cs typeface="DM Sans"/>
                <a:sym typeface="DM Sans"/>
              </a:rPr>
              <a:t>Kiitos!</a:t>
            </a:r>
            <a:br>
              <a:rPr lang="fi-FI" sz="5800" b="1" dirty="0">
                <a:solidFill>
                  <a:schemeClr val="lt1"/>
                </a:solidFill>
                <a:latin typeface="Avenir Heavy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2800" b="1" dirty="0">
                <a:solidFill>
                  <a:schemeClr val="lt1"/>
                </a:solidFill>
                <a:latin typeface="Avenir Heavy" panose="02000503020000020003" pitchFamily="2" charset="0"/>
                <a:ea typeface="DM Sans"/>
                <a:cs typeface="DM Sans"/>
                <a:sym typeface="DM Sans"/>
              </a:rPr>
              <a:t>@</a:t>
            </a:r>
            <a:r>
              <a:rPr lang="fi-FI" sz="2800" b="1" dirty="0" err="1">
                <a:solidFill>
                  <a:schemeClr val="lt1"/>
                </a:solidFill>
                <a:latin typeface="Avenir Heavy" panose="02000503020000020003" pitchFamily="2" charset="0"/>
                <a:ea typeface="DM Sans"/>
                <a:cs typeface="DM Sans"/>
                <a:sym typeface="DM Sans"/>
              </a:rPr>
              <a:t>nakymatonvoima</a:t>
            </a:r>
            <a:endParaRPr lang="fi-FI" sz="3100" b="1" dirty="0">
              <a:solidFill>
                <a:schemeClr val="lt1"/>
              </a:solidFill>
              <a:latin typeface="Avenir Heavy" panose="02000503020000020003" pitchFamily="2" charset="0"/>
              <a:ea typeface="DM Sans"/>
              <a:cs typeface="DM Sans"/>
              <a:sym typeface="DM Sans"/>
            </a:endParaRPr>
          </a:p>
        </p:txBody>
      </p:sp>
      <p:pic>
        <p:nvPicPr>
          <p:cNvPr id="293" name="Google Shape;293;p38"/>
          <p:cNvPicPr preferRelativeResize="0"/>
          <p:nvPr/>
        </p:nvPicPr>
        <p:blipFill rotWithShape="1">
          <a:blip r:embed="rId4">
            <a:alphaModFix/>
          </a:blip>
          <a:srcRect l="4884" t="7715" r="51886"/>
          <a:stretch/>
        </p:blipFill>
        <p:spPr>
          <a:xfrm rot="10800000" flipH="1">
            <a:off x="5221550" y="-1"/>
            <a:ext cx="39528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8"/>
          <p:cNvPicPr preferRelativeResize="0"/>
          <p:nvPr/>
        </p:nvPicPr>
        <p:blipFill rotWithShape="1">
          <a:blip r:embed="rId5">
            <a:alphaModFix/>
          </a:blip>
          <a:srcRect l="7218"/>
          <a:stretch/>
        </p:blipFill>
        <p:spPr>
          <a:xfrm rot="10800000">
            <a:off x="5983550" y="0"/>
            <a:ext cx="3190850" cy="16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4DF8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 descr="Kuva, joka sisältää kohteen lamppu, valo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79468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/>
          <p:nvPr/>
        </p:nvSpPr>
        <p:spPr>
          <a:xfrm>
            <a:off x="1593604" y="2121928"/>
            <a:ext cx="59568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700" b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Mikä sähkö- ja energia-ala??</a:t>
            </a:r>
            <a:br>
              <a:rPr lang="fr-FR" sz="2700" b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r-FR" sz="2700" b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🤔🧐</a:t>
            </a:r>
            <a:endParaRPr lang="fr-FR" sz="1100" b="1">
              <a:latin typeface="Avenir Medium" panose="02000503020000020003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747" t="1365" r="3467" b="178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 Medium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2"/>
          <p:cNvSpPr txBox="1"/>
          <p:nvPr/>
        </p:nvSpPr>
        <p:spPr>
          <a:xfrm>
            <a:off x="142039" y="4747129"/>
            <a:ext cx="36807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100" u="none" strike="noStrike" cap="none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Kuva: Federico Beccari</a:t>
            </a:r>
            <a:endParaRPr lang="fi-FI" sz="110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108" name="Google Shape;108;p22"/>
          <p:cNvSpPr txBox="1"/>
          <p:nvPr/>
        </p:nvSpPr>
        <p:spPr>
          <a:xfrm>
            <a:off x="295024" y="232750"/>
            <a:ext cx="8465067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Sähkö- ja energia-ala on tulevaisuuden tekijöiden ala. Sähkö mullistaa elämäämme tehden asumisesta ja liikkumisesta yhä päästöttömämpää, ja sen myötä synnyttää </a:t>
            </a:r>
            <a:r>
              <a:rPr lang="fi-FI" sz="1800" b="1">
                <a:solidFill>
                  <a:schemeClr val="accent6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uudenlaista työtä monenlaisille osaajille</a:t>
            </a:r>
            <a:r>
              <a:rPr lang="fi-FI" sz="1800" b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. On aika venyttää mielikuvituksen rajoja, kun pohdimme mitä on sähkö- ja energia-ala.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800" b="1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 rotWithShape="1">
          <a:blip r:embed="rId3">
            <a:alphaModFix/>
          </a:blip>
          <a:srcRect t="11933"/>
          <a:stretch/>
        </p:blipFill>
        <p:spPr>
          <a:xfrm>
            <a:off x="4792549" y="0"/>
            <a:ext cx="43514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474225" y="1151850"/>
            <a:ext cx="39852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i-FI" sz="1700" b="1" dirty="0">
                <a:solidFill>
                  <a:schemeClr val="dk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 ja energia-ala tarjoaa: </a:t>
            </a:r>
            <a:endParaRPr lang="fi-FI" sz="1000" b="1" dirty="0">
              <a:solidFill>
                <a:schemeClr val="dk1"/>
              </a:solidFill>
              <a:latin typeface="Avenir Medium" panose="02000503020000020003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fi-FI" sz="1700" dirty="0">
              <a:solidFill>
                <a:schemeClr val="dk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  <a:p>
            <a:pPr marL="3429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i-FI" sz="1700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Koulutusta eri asteilla</a:t>
            </a:r>
          </a:p>
          <a:p>
            <a:pPr marL="342900" lvl="0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i-FI" sz="1700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Monipuolisia työtehtäviä </a:t>
            </a:r>
            <a:endParaRPr lang="fi-FI" sz="1000" dirty="0">
              <a:solidFill>
                <a:schemeClr val="dk1"/>
              </a:solidFill>
              <a:latin typeface="Avenir" panose="02000503020000020003" pitchFamily="2" charset="0"/>
            </a:endParaRPr>
          </a:p>
          <a:p>
            <a:pPr marL="342900" lvl="0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i-FI" sz="1700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Hyvän palkan </a:t>
            </a:r>
            <a:endParaRPr lang="fi-FI" sz="1000" dirty="0">
              <a:solidFill>
                <a:schemeClr val="dk1"/>
              </a:solidFill>
              <a:latin typeface="Avenir" panose="02000503020000020003" pitchFamily="2" charset="0"/>
            </a:endParaRPr>
          </a:p>
          <a:p>
            <a:pPr marL="342900" lvl="0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i-FI" sz="1700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Mainion työllisyystilanteen</a:t>
            </a:r>
            <a:endParaRPr lang="fi-FI" sz="1000" dirty="0">
              <a:solidFill>
                <a:schemeClr val="dk1"/>
              </a:solidFill>
              <a:latin typeface="Avenir" panose="02000503020000020003" pitchFamily="2" charset="0"/>
            </a:endParaRPr>
          </a:p>
          <a:p>
            <a:pPr marL="342900" lvl="0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i-FI" sz="1700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Kansainvälisiä työmahdollisuuksia</a:t>
            </a:r>
          </a:p>
          <a:p>
            <a:pPr marL="342900" lvl="0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i-FI" sz="1700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Merkityksellisyyttä yhteiskunnalle</a:t>
            </a:r>
          </a:p>
          <a:p>
            <a:pPr marL="342900" lvl="0" indent="-3365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fi-FI" sz="1700" dirty="0">
                <a:solidFill>
                  <a:schemeClr val="dk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Mahdollisuuden toimia yrittäjänä</a:t>
            </a:r>
            <a:endParaRPr lang="fi-FI" sz="1300" dirty="0">
              <a:solidFill>
                <a:schemeClr val="dk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lang="fi-FI" sz="1800" dirty="0">
              <a:solidFill>
                <a:schemeClr val="lt1"/>
              </a:solidFill>
              <a:latin typeface="Avenir Medium" panose="02000503020000020003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116" name="Google Shape;116;p23"/>
          <p:cNvSpPr txBox="1"/>
          <p:nvPr/>
        </p:nvSpPr>
        <p:spPr>
          <a:xfrm>
            <a:off x="9468293" y="5143500"/>
            <a:ext cx="104460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Avenir Medium" panose="02000503020000020003" pitchFamily="2" charset="0"/>
                <a:ea typeface="Calibri"/>
                <a:cs typeface="Calibri"/>
                <a:sym typeface="Calibri"/>
              </a:rPr>
              <a:t>Kuva: Eva </a:t>
            </a:r>
            <a:r>
              <a:rPr lang="en" sz="900" dirty="0" err="1">
                <a:solidFill>
                  <a:schemeClr val="lt1"/>
                </a:solidFill>
                <a:latin typeface="Avenir Medium" panose="02000503020000020003" pitchFamily="2" charset="0"/>
                <a:ea typeface="Calibri"/>
                <a:cs typeface="Calibri"/>
                <a:sym typeface="Calibri"/>
              </a:rPr>
              <a:t>Mondaca</a:t>
            </a:r>
            <a:endParaRPr sz="900" dirty="0">
              <a:solidFill>
                <a:schemeClr val="lt1"/>
              </a:solidFill>
              <a:latin typeface="Avenir Medium" panose="02000503020000020003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venir Medium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4997664" y="4711254"/>
            <a:ext cx="36807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none" strike="noStrike" cap="none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Kuva: </a:t>
            </a:r>
            <a:r>
              <a:rPr lang="en" sz="11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Joakim </a:t>
            </a:r>
            <a:r>
              <a:rPr lang="en" sz="1100" dirty="0" err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Honkasalo</a:t>
            </a:r>
            <a:endParaRPr sz="1100" dirty="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>
            <a:off x="8491200" y="237175"/>
            <a:ext cx="420300" cy="4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nir Medium" panose="02000503020000020003" pitchFamily="2" charset="0"/>
              <a:ea typeface="Amiri"/>
              <a:cs typeface="Amiri"/>
              <a:sym typeface="Amiri"/>
            </a:endParaRPr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Sähkö- ja energia-ala on tulevaisuuden ala – tutustu ja innostu!">
            <a:hlinkClick r:id="" action="ppaction://media"/>
            <a:extLst>
              <a:ext uri="{FF2B5EF4-FFF2-40B4-BE49-F238E27FC236}">
                <a16:creationId xmlns:a16="http://schemas.microsoft.com/office/drawing/2014/main" id="{06A1D22D-DDCF-8959-6A1D-FC3130C005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0230" y="6638"/>
            <a:ext cx="9103540" cy="5130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/>
          <p:nvPr/>
        </p:nvSpPr>
        <p:spPr>
          <a:xfrm>
            <a:off x="7246675" y="3445900"/>
            <a:ext cx="1527000" cy="15270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Energia-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asiantuntija</a:t>
            </a:r>
          </a:p>
        </p:txBody>
      </p:sp>
      <p:sp>
        <p:nvSpPr>
          <p:cNvPr id="132" name="Google Shape;132;p25"/>
          <p:cNvSpPr/>
          <p:nvPr/>
        </p:nvSpPr>
        <p:spPr>
          <a:xfrm>
            <a:off x="6240431" y="1582228"/>
            <a:ext cx="1979100" cy="19791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Aurinkopaneeli-asentaja</a:t>
            </a:r>
          </a:p>
        </p:txBody>
      </p:sp>
      <p:sp>
        <p:nvSpPr>
          <p:cNvPr id="133" name="Google Shape;133;p25"/>
          <p:cNvSpPr/>
          <p:nvPr/>
        </p:nvSpPr>
        <p:spPr>
          <a:xfrm>
            <a:off x="2212030" y="3439559"/>
            <a:ext cx="1527000" cy="15270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Ympäristö-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asiantuntija </a:t>
            </a:r>
          </a:p>
        </p:txBody>
      </p:sp>
      <p:sp>
        <p:nvSpPr>
          <p:cNvPr id="134" name="Google Shape;134;p25"/>
          <p:cNvSpPr txBox="1"/>
          <p:nvPr/>
        </p:nvSpPr>
        <p:spPr>
          <a:xfrm>
            <a:off x="3108293" y="2093961"/>
            <a:ext cx="24957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400" b="1">
                <a:solidFill>
                  <a:schemeClr val="dk1"/>
                </a:solidFill>
                <a:latin typeface="Avenir Heavy" panose="02000503020000020003" pitchFamily="2" charset="0"/>
                <a:ea typeface="DM Sans"/>
                <a:cs typeface="DM Sans"/>
                <a:sym typeface="DM Sans"/>
              </a:rPr>
              <a:t>Sähkö- ja energia-alalla työskentelee ihmisiä monella eri tittelillä:</a:t>
            </a:r>
            <a:endParaRPr lang="fi-FI" sz="1100" b="1">
              <a:solidFill>
                <a:schemeClr val="dk1"/>
              </a:solidFill>
              <a:latin typeface="Avenir Heavy" panose="02000503020000020003" pitchFamily="2" charset="0"/>
            </a:endParaRPr>
          </a:p>
        </p:txBody>
      </p:sp>
      <p:sp>
        <p:nvSpPr>
          <p:cNvPr id="135" name="Google Shape;135;p25"/>
          <p:cNvSpPr/>
          <p:nvPr/>
        </p:nvSpPr>
        <p:spPr>
          <a:xfrm>
            <a:off x="554449" y="1381021"/>
            <a:ext cx="1538400" cy="15384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Äly- rakennusten asiantuntija</a:t>
            </a:r>
            <a:endParaRPr lang="fi-FI" sz="1100">
              <a:latin typeface="Avenir Medium" panose="02000503020000020003" pitchFamily="2" charset="0"/>
            </a:endParaRPr>
          </a:p>
        </p:txBody>
      </p:sp>
      <p:sp>
        <p:nvSpPr>
          <p:cNvPr id="136" name="Google Shape;136;p25"/>
          <p:cNvSpPr/>
          <p:nvPr/>
        </p:nvSpPr>
        <p:spPr>
          <a:xfrm>
            <a:off x="1619925" y="2569800"/>
            <a:ext cx="1399200" cy="13989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myyjä</a:t>
            </a:r>
          </a:p>
        </p:txBody>
      </p:sp>
      <p:sp>
        <p:nvSpPr>
          <p:cNvPr id="137" name="Google Shape;137;p25"/>
          <p:cNvSpPr/>
          <p:nvPr/>
        </p:nvSpPr>
        <p:spPr>
          <a:xfrm>
            <a:off x="125126" y="585024"/>
            <a:ext cx="1138800" cy="11388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insinööri</a:t>
            </a:r>
          </a:p>
        </p:txBody>
      </p:sp>
      <p:sp>
        <p:nvSpPr>
          <p:cNvPr id="138" name="Google Shape;138;p25"/>
          <p:cNvSpPr/>
          <p:nvPr/>
        </p:nvSpPr>
        <p:spPr>
          <a:xfrm>
            <a:off x="1269365" y="3635642"/>
            <a:ext cx="1193100" cy="11931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Vienti-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myyjä</a:t>
            </a:r>
          </a:p>
        </p:txBody>
      </p:sp>
      <p:sp>
        <p:nvSpPr>
          <p:cNvPr id="139" name="Google Shape;139;p25"/>
          <p:cNvSpPr/>
          <p:nvPr/>
        </p:nvSpPr>
        <p:spPr>
          <a:xfrm>
            <a:off x="1880240" y="1670957"/>
            <a:ext cx="1138800" cy="11388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Projekti-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päällikkö</a:t>
            </a:r>
          </a:p>
        </p:txBody>
      </p:sp>
      <p:sp>
        <p:nvSpPr>
          <p:cNvPr id="140" name="Google Shape;140;p25"/>
          <p:cNvSpPr/>
          <p:nvPr/>
        </p:nvSpPr>
        <p:spPr>
          <a:xfrm>
            <a:off x="2975479" y="271624"/>
            <a:ext cx="1538400" cy="15384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IT-asian-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tuntija</a:t>
            </a:r>
          </a:p>
        </p:txBody>
      </p:sp>
      <p:sp>
        <p:nvSpPr>
          <p:cNvPr id="141" name="Google Shape;141;p25"/>
          <p:cNvSpPr/>
          <p:nvPr/>
        </p:nvSpPr>
        <p:spPr>
          <a:xfrm>
            <a:off x="4097438" y="3028876"/>
            <a:ext cx="1250400" cy="12504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mestari</a:t>
            </a:r>
          </a:p>
        </p:txBody>
      </p:sp>
      <p:sp>
        <p:nvSpPr>
          <p:cNvPr id="142" name="Google Shape;142;p25"/>
          <p:cNvSpPr/>
          <p:nvPr/>
        </p:nvSpPr>
        <p:spPr>
          <a:xfrm>
            <a:off x="2077406" y="775330"/>
            <a:ext cx="1158300" cy="11583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Energia-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konsultti</a:t>
            </a:r>
          </a:p>
        </p:txBody>
      </p:sp>
      <p:sp>
        <p:nvSpPr>
          <p:cNvPr id="143" name="Google Shape;143;p25"/>
          <p:cNvSpPr/>
          <p:nvPr/>
        </p:nvSpPr>
        <p:spPr>
          <a:xfrm>
            <a:off x="4364144" y="174824"/>
            <a:ext cx="1839900" cy="18399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Uusiutuvan energian insinööri</a:t>
            </a:r>
          </a:p>
        </p:txBody>
      </p:sp>
      <p:sp>
        <p:nvSpPr>
          <p:cNvPr id="144" name="Google Shape;144;p25"/>
          <p:cNvSpPr/>
          <p:nvPr/>
        </p:nvSpPr>
        <p:spPr>
          <a:xfrm>
            <a:off x="4812911" y="3699790"/>
            <a:ext cx="1359900" cy="13599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Myynti-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päällikkö</a:t>
            </a:r>
          </a:p>
        </p:txBody>
      </p:sp>
      <p:sp>
        <p:nvSpPr>
          <p:cNvPr id="145" name="Google Shape;145;p25"/>
          <p:cNvSpPr/>
          <p:nvPr/>
        </p:nvSpPr>
        <p:spPr>
          <a:xfrm>
            <a:off x="5693242" y="1045455"/>
            <a:ext cx="1327800" cy="13278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Osto-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assistentti</a:t>
            </a:r>
          </a:p>
        </p:txBody>
      </p:sp>
      <p:sp>
        <p:nvSpPr>
          <p:cNvPr id="146" name="Google Shape;146;p25"/>
          <p:cNvSpPr/>
          <p:nvPr/>
        </p:nvSpPr>
        <p:spPr>
          <a:xfrm>
            <a:off x="5314675" y="2493175"/>
            <a:ext cx="1314000" cy="13167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Varasto-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työntekijä</a:t>
            </a:r>
          </a:p>
        </p:txBody>
      </p:sp>
      <p:sp>
        <p:nvSpPr>
          <p:cNvPr id="147" name="Google Shape;147;p25"/>
          <p:cNvSpPr/>
          <p:nvPr/>
        </p:nvSpPr>
        <p:spPr>
          <a:xfrm>
            <a:off x="6172800" y="3308150"/>
            <a:ext cx="1314000" cy="13167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asentaja</a:t>
            </a:r>
          </a:p>
        </p:txBody>
      </p:sp>
      <p:sp>
        <p:nvSpPr>
          <p:cNvPr id="148" name="Google Shape;148;p25"/>
          <p:cNvSpPr/>
          <p:nvPr/>
        </p:nvSpPr>
        <p:spPr>
          <a:xfrm>
            <a:off x="6303274" y="79575"/>
            <a:ext cx="1435500" cy="14382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Logistiikka-työntekijä</a:t>
            </a:r>
          </a:p>
        </p:txBody>
      </p:sp>
      <p:sp>
        <p:nvSpPr>
          <p:cNvPr id="149" name="Google Shape;149;p25"/>
          <p:cNvSpPr/>
          <p:nvPr/>
        </p:nvSpPr>
        <p:spPr>
          <a:xfrm>
            <a:off x="7889901" y="2305875"/>
            <a:ext cx="1138800" cy="11430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Asiakas-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neuvoja</a:t>
            </a:r>
          </a:p>
        </p:txBody>
      </p:sp>
      <p:sp>
        <p:nvSpPr>
          <p:cNvPr id="150" name="Google Shape;150;p25"/>
          <p:cNvSpPr/>
          <p:nvPr/>
        </p:nvSpPr>
        <p:spPr>
          <a:xfrm>
            <a:off x="7549150" y="855675"/>
            <a:ext cx="1560600" cy="15636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Sähköverkon suunnittelija</a:t>
            </a:r>
          </a:p>
        </p:txBody>
      </p:sp>
      <p:sp>
        <p:nvSpPr>
          <p:cNvPr id="151" name="Google Shape;151;p25"/>
          <p:cNvSpPr/>
          <p:nvPr/>
        </p:nvSpPr>
        <p:spPr>
          <a:xfrm>
            <a:off x="125121" y="2645308"/>
            <a:ext cx="1538400" cy="15384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Teollisuuden asiakas-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päällikkö</a:t>
            </a:r>
          </a:p>
        </p:txBody>
      </p:sp>
      <p:sp>
        <p:nvSpPr>
          <p:cNvPr id="152" name="Google Shape;152;p25"/>
          <p:cNvSpPr/>
          <p:nvPr/>
        </p:nvSpPr>
        <p:spPr>
          <a:xfrm>
            <a:off x="1148129" y="141671"/>
            <a:ext cx="1314000" cy="13140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Kehitys-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päällikkö</a:t>
            </a:r>
          </a:p>
        </p:txBody>
      </p:sp>
      <p:sp>
        <p:nvSpPr>
          <p:cNvPr id="153" name="Google Shape;153;p25"/>
          <p:cNvSpPr/>
          <p:nvPr/>
        </p:nvSpPr>
        <p:spPr>
          <a:xfrm>
            <a:off x="3513176" y="3808250"/>
            <a:ext cx="1138800" cy="11430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Energia-</a:t>
            </a:r>
            <a:b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20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tutkija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t="26963" b="41397"/>
          <a:stretch/>
        </p:blipFill>
        <p:spPr>
          <a:xfrm>
            <a:off x="2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392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Avenir Medium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124325" y="90029"/>
            <a:ext cx="55836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 err="1">
                <a:solidFill>
                  <a:schemeClr val="lt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Sähkö</a:t>
            </a:r>
            <a:r>
              <a:rPr lang="en" sz="1300" dirty="0">
                <a:solidFill>
                  <a:schemeClr val="lt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 &lt;3 </a:t>
            </a:r>
            <a:r>
              <a:rPr lang="en" sz="1300" dirty="0" err="1">
                <a:solidFill>
                  <a:schemeClr val="lt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kaupan</a:t>
            </a:r>
            <a:r>
              <a:rPr lang="en" sz="1300" dirty="0">
                <a:solidFill>
                  <a:schemeClr val="lt1"/>
                </a:solidFill>
                <a:latin typeface="Avenir" panose="02000503020000020003" pitchFamily="2" charset="0"/>
                <a:ea typeface="DM Sans Light"/>
                <a:cs typeface="DM Sans Light"/>
                <a:sym typeface="DM Sans Light"/>
              </a:rPr>
              <a:t> ala</a:t>
            </a:r>
            <a:endParaRPr sz="1300" dirty="0">
              <a:solidFill>
                <a:schemeClr val="lt1"/>
              </a:solidFill>
              <a:latin typeface="Avenir" panose="02000503020000020003" pitchFamily="2" charset="0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904800" y="1855175"/>
            <a:ext cx="7296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Sähkö- ja energia-alalle voi päätyä myös ilman alan tutkintoa. </a:t>
            </a:r>
            <a:br>
              <a:rPr lang="fi-FI" sz="1800" b="1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800" b="1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Siitä hyvä esimerkki on kaupan ala: tarvitsemme myynnin ammattilaisia myymään erilaisia työvälineitä ja tarvikkeita.</a:t>
            </a:r>
          </a:p>
        </p:txBody>
      </p:sp>
      <p:sp>
        <p:nvSpPr>
          <p:cNvPr id="162" name="Google Shape;162;p26"/>
          <p:cNvSpPr txBox="1"/>
          <p:nvPr/>
        </p:nvSpPr>
        <p:spPr>
          <a:xfrm>
            <a:off x="131567" y="4715026"/>
            <a:ext cx="1758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Kuva: Chen </a:t>
            </a:r>
            <a:r>
              <a:rPr lang="en" sz="1100" dirty="0" err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Mizrach</a:t>
            </a:r>
            <a:endParaRPr sz="1100" dirty="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4DF8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l="700" t="10493" r="700" b="6291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392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  <a:latin typeface="Avenir Medium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1907262" y="1912925"/>
            <a:ext cx="5329476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1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Alalla siis kaivataan moninaisuutta ja erilaisilla vahvuuksilla varustettuja ihmisiä. </a:t>
            </a:r>
            <a:br>
              <a:rPr lang="fi-FI" sz="1800" b="1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</a:br>
            <a:r>
              <a:rPr lang="fi-FI" sz="1800" b="1" dirty="0">
                <a:solidFill>
                  <a:schemeClr val="lt1"/>
                </a:solidFill>
                <a:latin typeface="Avenir Medium" panose="02000503020000020003" pitchFamily="2" charset="0"/>
                <a:ea typeface="DM Sans"/>
                <a:cs typeface="DM Sans"/>
                <a:sym typeface="DM Sans"/>
              </a:rPr>
              <a:t>Alalle onkin useita eri reittejä.</a:t>
            </a:r>
            <a:endParaRPr lang="fi-FI" sz="1800" b="1" dirty="0">
              <a:latin typeface="Avenir Medium" panose="02000503020000020003" pitchFamily="2" charset="0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131567" y="4715026"/>
            <a:ext cx="1758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Kuva: Ramón </a:t>
            </a:r>
            <a:r>
              <a:rPr lang="en" sz="1100" dirty="0" err="1">
                <a:solidFill>
                  <a:schemeClr val="lt1"/>
                </a:solidFill>
                <a:latin typeface="Avenir" panose="02000503020000020003" pitchFamily="2" charset="0"/>
                <a:ea typeface="DM Sans"/>
                <a:cs typeface="DM Sans"/>
                <a:sym typeface="DM Sans"/>
              </a:rPr>
              <a:t>Salinero</a:t>
            </a:r>
            <a:endParaRPr sz="1100" dirty="0">
              <a:solidFill>
                <a:schemeClr val="lt1"/>
              </a:solidFill>
              <a:latin typeface="Avenir" panose="02000503020000020003" pitchFamily="2" charset="0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Nakymaton voima">
      <a:dk1>
        <a:srgbClr val="000000"/>
      </a:dk1>
      <a:lt1>
        <a:srgbClr val="FFFFFF"/>
      </a:lt1>
      <a:dk2>
        <a:srgbClr val="7950EF"/>
      </a:dk2>
      <a:lt2>
        <a:srgbClr val="EDEDED"/>
      </a:lt2>
      <a:accent1>
        <a:srgbClr val="7950EF"/>
      </a:accent1>
      <a:accent2>
        <a:srgbClr val="0CAA5F"/>
      </a:accent2>
      <a:accent3>
        <a:srgbClr val="FF5592"/>
      </a:accent3>
      <a:accent4>
        <a:srgbClr val="1B1F3B"/>
      </a:accent4>
      <a:accent5>
        <a:srgbClr val="0097A7"/>
      </a:accent5>
      <a:accent6>
        <a:srgbClr val="EEFF41"/>
      </a:accent6>
      <a:hlink>
        <a:srgbClr val="7950EF"/>
      </a:hlink>
      <a:folHlink>
        <a:srgbClr val="7950E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706</Words>
  <Application>Microsoft Macintosh PowerPoint</Application>
  <PresentationFormat>Näytössä katseltava esitys (16:9)</PresentationFormat>
  <Paragraphs>141</Paragraphs>
  <Slides>21</Slides>
  <Notes>21</Notes>
  <HiddenSlides>0</HiddenSlides>
  <MMClips>2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9" baseType="lpstr">
      <vt:lpstr>Avenir Black</vt:lpstr>
      <vt:lpstr>Calibri</vt:lpstr>
      <vt:lpstr>Avenir Medium</vt:lpstr>
      <vt:lpstr>Avenir</vt:lpstr>
      <vt:lpstr>DM Sans</vt:lpstr>
      <vt:lpstr>Avenir Heavy</vt:lpstr>
      <vt:lpstr>Arial</vt:lpstr>
      <vt:lpstr>Simple Light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</vt:lpstr>
      <vt:lpstr>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Rosa Jussilainen</cp:lastModifiedBy>
  <cp:revision>18</cp:revision>
  <dcterms:modified xsi:type="dcterms:W3CDTF">2024-09-06T13:01:53Z</dcterms:modified>
</cp:coreProperties>
</file>